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8"/>
  </p:notesMasterIdLst>
  <p:sldIdLst>
    <p:sldId id="294" r:id="rId2"/>
    <p:sldId id="258" r:id="rId3"/>
    <p:sldId id="259" r:id="rId4"/>
    <p:sldId id="260" r:id="rId5"/>
    <p:sldId id="261" r:id="rId6"/>
    <p:sldId id="262" r:id="rId7"/>
    <p:sldId id="352" r:id="rId8"/>
    <p:sldId id="354" r:id="rId9"/>
    <p:sldId id="355" r:id="rId10"/>
    <p:sldId id="356" r:id="rId11"/>
    <p:sldId id="357" r:id="rId12"/>
    <p:sldId id="358" r:id="rId13"/>
    <p:sldId id="359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296" r:id="rId33"/>
    <p:sldId id="297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4" r:id="rId43"/>
    <p:sldId id="325" r:id="rId44"/>
    <p:sldId id="326" r:id="rId45"/>
    <p:sldId id="327" r:id="rId46"/>
    <p:sldId id="27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Megabyte" TargetMode="External"/><Relationship Id="rId13" Type="http://schemas.openxmlformats.org/officeDocument/2006/relationships/hyperlink" Target="https://pt.wikipedia.org/wiki/Pebibyte" TargetMode="External"/><Relationship Id="rId18" Type="http://schemas.openxmlformats.org/officeDocument/2006/relationships/hyperlink" Target="https://pt.wikipedia.org/wiki/Zettabyte" TargetMode="External"/><Relationship Id="rId3" Type="http://schemas.openxmlformats.org/officeDocument/2006/relationships/hyperlink" Target="https://pt.wikipedia.org/wiki/Comiss%C3%A3o_Eletrot%C3%A9cnica_Internacional" TargetMode="External"/><Relationship Id="rId7" Type="http://schemas.openxmlformats.org/officeDocument/2006/relationships/hyperlink" Target="https://pt.wikipedia.org/wiki/MebiByte" TargetMode="External"/><Relationship Id="rId12" Type="http://schemas.openxmlformats.org/officeDocument/2006/relationships/hyperlink" Target="https://pt.wikipedia.org/wiki/Terabyte" TargetMode="External"/><Relationship Id="rId17" Type="http://schemas.openxmlformats.org/officeDocument/2006/relationships/hyperlink" Target="https://pt.wikipedia.org/wiki/Zebibyte" TargetMode="External"/><Relationship Id="rId2" Type="http://schemas.openxmlformats.org/officeDocument/2006/relationships/hyperlink" Target="https://pt.wikipedia.org/wiki/Prefixo_bin%C3%A1rio" TargetMode="External"/><Relationship Id="rId16" Type="http://schemas.openxmlformats.org/officeDocument/2006/relationships/hyperlink" Target="https://pt.wikipedia.org/wiki/Exabyte" TargetMode="External"/><Relationship Id="rId20" Type="http://schemas.openxmlformats.org/officeDocument/2006/relationships/hyperlink" Target="https://pt.wikipedia.org/wiki/Yottaby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Kilobyte" TargetMode="External"/><Relationship Id="rId11" Type="http://schemas.openxmlformats.org/officeDocument/2006/relationships/hyperlink" Target="https://pt.wikipedia.org/wiki/Tebibyte" TargetMode="External"/><Relationship Id="rId5" Type="http://schemas.openxmlformats.org/officeDocument/2006/relationships/hyperlink" Target="https://pt.wikipedia.org/wiki/Kibibyte" TargetMode="External"/><Relationship Id="rId15" Type="http://schemas.openxmlformats.org/officeDocument/2006/relationships/hyperlink" Target="https://pt.wikipedia.org/wiki/Exbibyte" TargetMode="External"/><Relationship Id="rId10" Type="http://schemas.openxmlformats.org/officeDocument/2006/relationships/hyperlink" Target="https://pt.wikipedia.org/wiki/Gigabyte" TargetMode="External"/><Relationship Id="rId19" Type="http://schemas.openxmlformats.org/officeDocument/2006/relationships/hyperlink" Target="https://pt.wikipedia.org/wiki/Yobibyte" TargetMode="External"/><Relationship Id="rId4" Type="http://schemas.openxmlformats.org/officeDocument/2006/relationships/hyperlink" Target="https://pt.wikipedia.org/wiki/Sistema_Internacional_de_Unidades" TargetMode="External"/><Relationship Id="rId9" Type="http://schemas.openxmlformats.org/officeDocument/2006/relationships/hyperlink" Target="https://pt.wikipedia.org/wiki/Gibibyte" TargetMode="External"/><Relationship Id="rId14" Type="http://schemas.openxmlformats.org/officeDocument/2006/relationships/hyperlink" Target="https://pt.wikipedia.org/wiki/Petaby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823713" y="4192862"/>
            <a:ext cx="2687238" cy="175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BIT E BYTE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HISTÓRIAS DO COMPUTADOR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tângulo 20"/>
          <p:cNvSpPr>
            <a:spLocks noChangeArrowheads="1"/>
          </p:cNvSpPr>
          <p:nvPr/>
        </p:nvSpPr>
        <p:spPr bwMode="auto">
          <a:xfrm>
            <a:off x="334433" y="1505913"/>
            <a:ext cx="11618384" cy="5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u="sng" dirty="0"/>
              <a:t>Sistemas </a:t>
            </a:r>
            <a:r>
              <a:rPr lang="pt-BR" sz="2800" u="sng" dirty="0" err="1"/>
              <a:t>combinacionais</a:t>
            </a:r>
            <a:endParaRPr lang="pt-BR" sz="2800" u="sng" dirty="0"/>
          </a:p>
          <a:p>
            <a:endParaRPr lang="pt-BR" sz="2800" b="1" dirty="0"/>
          </a:p>
          <a:p>
            <a:pPr lvl="0"/>
            <a:r>
              <a:rPr lang="pt-BR" sz="2800" kern="0" dirty="0">
                <a:solidFill>
                  <a:srgbClr val="000000"/>
                </a:solidFill>
                <a:latin typeface="+mn-lt"/>
              </a:rPr>
              <a:t>Os circuitos digitais </a:t>
            </a:r>
            <a:r>
              <a:rPr lang="pt-BR" sz="2800" dirty="0"/>
              <a:t>Circuitos </a:t>
            </a:r>
            <a:r>
              <a:rPr lang="pt-BR" sz="2800" b="1" dirty="0" err="1"/>
              <a:t>Combinacionais</a:t>
            </a:r>
            <a:r>
              <a:rPr lang="pt-BR" sz="2800" dirty="0"/>
              <a:t> possuem como principal característica ter seus resultados de saída determinados pela combinação de valores de entrada </a:t>
            </a:r>
            <a:r>
              <a:rPr lang="pt-BR" sz="2400" dirty="0"/>
              <a:t>Circuitos </a:t>
            </a:r>
            <a:r>
              <a:rPr lang="pt-BR" sz="2400" b="1" dirty="0" err="1"/>
              <a:t>Combinacionais</a:t>
            </a:r>
            <a:r>
              <a:rPr lang="pt-BR" sz="2400" dirty="0"/>
              <a:t> possuem como principal característica ter seus resultados de saída determinados pela combinação de valores de entrada naquele instante, ou na mesma linha da tabela verdade. Exemplos de circuitos </a:t>
            </a:r>
            <a:r>
              <a:rPr lang="pt-BR" sz="2400" dirty="0" err="1"/>
              <a:t>combinacionais</a:t>
            </a:r>
            <a:r>
              <a:rPr lang="pt-BR" sz="2400" dirty="0"/>
              <a:t>:</a:t>
            </a:r>
          </a:p>
          <a:p>
            <a:pPr lvl="0"/>
            <a:r>
              <a:rPr lang="pt-BR" sz="2400" b="1" dirty="0"/>
              <a:t>Decodificadores</a:t>
            </a:r>
            <a:r>
              <a:rPr lang="pt-BR" sz="2400" dirty="0"/>
              <a:t>: apresentam uma linha do código de saída para cada linha do código de entrada;</a:t>
            </a:r>
          </a:p>
          <a:p>
            <a:pPr lvl="0"/>
            <a:r>
              <a:rPr lang="pt-BR" sz="2400" b="1" dirty="0"/>
              <a:t>Circuitos Aritméticos</a:t>
            </a:r>
            <a:r>
              <a:rPr lang="pt-BR" sz="2400" dirty="0"/>
              <a:t>: apresentam um resultado na saída para cada grupo de operandos, isto é, para cada linha de uma tabela verdade.</a:t>
            </a:r>
          </a:p>
          <a:p>
            <a:pPr marL="461963" indent="-457200">
              <a:buClr>
                <a:srgbClr val="000000"/>
              </a:buClr>
              <a:buFont typeface="Arial" pitchFamily="34" charset="0"/>
              <a:buChar char="•"/>
            </a:pPr>
            <a:endParaRPr lang="pt-BR" sz="2400" dirty="0"/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24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369687" y="274491"/>
            <a:ext cx="11505984" cy="1143715"/>
          </a:xfrm>
        </p:spPr>
        <p:txBody>
          <a:bodyPr/>
          <a:lstStyle/>
          <a:p>
            <a:r>
              <a:rPr lang="pt-BR" dirty="0"/>
              <a:t>A divisão da eletrônica digital</a:t>
            </a:r>
            <a:endParaRPr lang="pt-BR" b="1" dirty="0"/>
          </a:p>
        </p:txBody>
      </p:sp>
      <p:pic>
        <p:nvPicPr>
          <p:cNvPr id="4" name="Imagem 3" descr="circuito combinacional eletrônica digita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9290" y="186784"/>
            <a:ext cx="4753527" cy="122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19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tângulo 20"/>
          <p:cNvSpPr>
            <a:spLocks noChangeArrowheads="1"/>
          </p:cNvSpPr>
          <p:nvPr/>
        </p:nvSpPr>
        <p:spPr bwMode="auto">
          <a:xfrm>
            <a:off x="334433" y="1505913"/>
            <a:ext cx="11618384" cy="22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u="sng" dirty="0"/>
              <a:t>Sistemas </a:t>
            </a:r>
            <a:r>
              <a:rPr lang="pt-BR" sz="2800" u="sng" dirty="0" err="1"/>
              <a:t>combinacionais</a:t>
            </a:r>
            <a:endParaRPr lang="pt-BR" sz="2800" u="sng" dirty="0"/>
          </a:p>
          <a:p>
            <a:endParaRPr lang="pt-BR" sz="2800" b="1" dirty="0"/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+mn-lt"/>
              </a:rPr>
              <a:t>Os circuitos digitais </a:t>
            </a:r>
            <a:r>
              <a:rPr lang="pt-BR" sz="2800" dirty="0"/>
              <a:t>Circuitos </a:t>
            </a:r>
            <a:r>
              <a:rPr lang="pt-BR" sz="2800" b="1" dirty="0" err="1"/>
              <a:t>Combinacionais</a:t>
            </a:r>
            <a:r>
              <a:rPr lang="pt-BR" sz="2800" dirty="0"/>
              <a:t> possuem como principal característica ter seus resultados de saída determinados pela combinação de valores de entrada </a:t>
            </a:r>
            <a:endParaRPr lang="pt-BR" sz="24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369687" y="274491"/>
            <a:ext cx="11505984" cy="1143715"/>
          </a:xfrm>
        </p:spPr>
        <p:txBody>
          <a:bodyPr/>
          <a:lstStyle/>
          <a:p>
            <a:r>
              <a:rPr lang="pt-BR" dirty="0"/>
              <a:t>A divisão da eletrônica digital</a:t>
            </a:r>
            <a:endParaRPr lang="pt-BR" b="1" dirty="0"/>
          </a:p>
        </p:txBody>
      </p:sp>
      <p:pic>
        <p:nvPicPr>
          <p:cNvPr id="4" name="Imagem 3" descr="circuito combinacional eletrônica digita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7984" y="3978910"/>
            <a:ext cx="5292090" cy="255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70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tângulo 20"/>
          <p:cNvSpPr>
            <a:spLocks noChangeArrowheads="1"/>
          </p:cNvSpPr>
          <p:nvPr/>
        </p:nvSpPr>
        <p:spPr bwMode="auto">
          <a:xfrm>
            <a:off x="334433" y="1505913"/>
            <a:ext cx="11618384" cy="50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000000"/>
              </a:buClr>
            </a:pPr>
            <a:r>
              <a:rPr lang="pt-BR" sz="2800" b="1" kern="0" dirty="0">
                <a:solidFill>
                  <a:srgbClr val="000000"/>
                </a:solidFill>
                <a:latin typeface="+mn-lt"/>
                <a:cs typeface="Arial" pitchFamily="34" charset="0"/>
              </a:rPr>
              <a:t>O QUE SÃO PORTAS LÓGICAS?</a:t>
            </a:r>
          </a:p>
          <a:p>
            <a:pPr marL="4763">
              <a:buNone/>
            </a:pPr>
            <a:endParaRPr lang="pt-BR" sz="1000" dirty="0"/>
          </a:p>
          <a:p>
            <a:pPr marL="4763">
              <a:buNone/>
            </a:pPr>
            <a:endParaRPr lang="pt-BR" sz="1000" dirty="0"/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+mn-lt"/>
              </a:rPr>
              <a:t>Os circuitos digitais são formados por elementos capazes de manipular apenas grandezas binárias, chamados de </a:t>
            </a:r>
            <a:r>
              <a:rPr lang="pt-BR" sz="2800" kern="0" dirty="0">
                <a:solidFill>
                  <a:srgbClr val="C00000"/>
                </a:solidFill>
                <a:latin typeface="+mn-lt"/>
              </a:rPr>
              <a:t>portas lógicas</a:t>
            </a: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1000" kern="0" dirty="0">
              <a:solidFill>
                <a:srgbClr val="000000"/>
              </a:solidFill>
              <a:latin typeface="+mn-lt"/>
            </a:endParaRP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+mn-lt"/>
              </a:rPr>
              <a:t>Esses elementos de </a:t>
            </a:r>
            <a:r>
              <a:rPr lang="pt-BR" sz="2800" kern="0" dirty="0">
                <a:solidFill>
                  <a:srgbClr val="C00000"/>
                </a:solidFill>
                <a:latin typeface="+mn-lt"/>
              </a:rPr>
              <a:t>hardware</a:t>
            </a:r>
            <a:r>
              <a:rPr lang="pt-BR" sz="2800" kern="0" dirty="0">
                <a:solidFill>
                  <a:srgbClr val="000000"/>
                </a:solidFill>
                <a:latin typeface="+mn-lt"/>
              </a:rPr>
              <a:t> recebem (um ou mais) sinais de entrada e produzem um sinal de saída</a:t>
            </a: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2800" kern="0" dirty="0">
              <a:solidFill>
                <a:srgbClr val="000000"/>
              </a:solidFill>
              <a:latin typeface="+mn-lt"/>
            </a:endParaRP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2800" kern="0" dirty="0">
              <a:solidFill>
                <a:srgbClr val="000000"/>
              </a:solidFill>
              <a:latin typeface="+mn-lt"/>
            </a:endParaRP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1800" kern="0" dirty="0">
              <a:solidFill>
                <a:srgbClr val="000000"/>
              </a:solidFill>
              <a:latin typeface="+mn-lt"/>
            </a:endParaRP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+mn-lt"/>
              </a:rPr>
              <a:t>Valores lógicos (booleanos):</a:t>
            </a:r>
          </a:p>
          <a:p>
            <a:pPr marL="1376363" lvl="4" indent="-457200"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pt-BR" sz="2400" kern="0" dirty="0">
                <a:solidFill>
                  <a:srgbClr val="000000"/>
                </a:solidFill>
                <a:latin typeface="+mn-lt"/>
              </a:rPr>
              <a:t>Falso (F) = bit 0</a:t>
            </a:r>
          </a:p>
          <a:p>
            <a:pPr marL="1376363" lvl="4" indent="-457200"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pt-BR" sz="2400" kern="0" dirty="0">
                <a:solidFill>
                  <a:srgbClr val="000000"/>
                </a:solidFill>
                <a:latin typeface="+mn-lt"/>
              </a:rPr>
              <a:t>Verdadeiro (V) = bit 1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018194" y="4460434"/>
            <a:ext cx="10441513" cy="673033"/>
            <a:chOff x="848230" y="4952941"/>
            <a:chExt cx="8698542" cy="747347"/>
          </a:xfrm>
        </p:grpSpPr>
        <p:sp>
          <p:nvSpPr>
            <p:cNvPr id="5" name="Retângulo 4"/>
            <p:cNvSpPr/>
            <p:nvPr/>
          </p:nvSpPr>
          <p:spPr>
            <a:xfrm>
              <a:off x="848230" y="4952941"/>
              <a:ext cx="1678697" cy="73753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800">
                <a:solidFill>
                  <a:srgbClr val="004D84"/>
                </a:solidFill>
                <a:cs typeface="Arial" charset="0"/>
              </a:endParaRPr>
            </a:p>
          </p:txBody>
        </p:sp>
        <p:sp>
          <p:nvSpPr>
            <p:cNvPr id="6" name="CaixaDeTexto 5"/>
            <p:cNvSpPr txBox="1">
              <a:spLocks noChangeArrowheads="1"/>
            </p:cNvSpPr>
            <p:nvPr/>
          </p:nvSpPr>
          <p:spPr bwMode="auto">
            <a:xfrm>
              <a:off x="1254635" y="4982588"/>
              <a:ext cx="871493" cy="717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pt-BR" b="1" dirty="0">
                  <a:solidFill>
                    <a:srgbClr val="004D84"/>
                  </a:solidFill>
                  <a:latin typeface="+mn-lt"/>
                </a:rPr>
                <a:t>VALORES</a:t>
              </a:r>
            </a:p>
            <a:p>
              <a:pPr algn="ctr"/>
              <a:r>
                <a:rPr lang="pt-BR" b="1" dirty="0">
                  <a:solidFill>
                    <a:srgbClr val="004D84"/>
                  </a:solidFill>
                  <a:latin typeface="+mn-lt"/>
                </a:rPr>
                <a:t>LÓGICOS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7572054" y="4952941"/>
              <a:ext cx="1974718" cy="73753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800">
                <a:solidFill>
                  <a:srgbClr val="004D84"/>
                </a:solidFill>
                <a:cs typeface="Arial" charset="0"/>
              </a:endParaRPr>
            </a:p>
          </p:txBody>
        </p:sp>
        <p:sp>
          <p:nvSpPr>
            <p:cNvPr id="8" name="CaixaDeTexto 10"/>
            <p:cNvSpPr txBox="1">
              <a:spLocks noChangeArrowheads="1"/>
            </p:cNvSpPr>
            <p:nvPr/>
          </p:nvSpPr>
          <p:spPr bwMode="auto">
            <a:xfrm>
              <a:off x="7643973" y="4982591"/>
              <a:ext cx="1818526" cy="717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solidFill>
                    <a:srgbClr val="004D84"/>
                  </a:solidFill>
                  <a:latin typeface="+mn-lt"/>
                </a:rPr>
                <a:t>RESULTADO</a:t>
              </a:r>
            </a:p>
            <a:p>
              <a:pPr algn="ctr"/>
              <a:r>
                <a:rPr lang="pt-BR" b="1" dirty="0">
                  <a:solidFill>
                    <a:srgbClr val="004D84"/>
                  </a:solidFill>
                  <a:latin typeface="+mn-lt"/>
                </a:rPr>
                <a:t>LÓGICO</a:t>
              </a:r>
            </a:p>
          </p:txBody>
        </p:sp>
        <p:sp>
          <p:nvSpPr>
            <p:cNvPr id="9" name="Retângulo 8"/>
            <p:cNvSpPr/>
            <p:nvPr/>
          </p:nvSpPr>
          <p:spPr>
            <a:xfrm>
              <a:off x="3366276" y="4952941"/>
              <a:ext cx="3281570" cy="73753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>
                <a:solidFill>
                  <a:srgbClr val="004D84"/>
                </a:solidFill>
                <a:cs typeface="Arial" charset="0"/>
              </a:endParaRPr>
            </a:p>
          </p:txBody>
        </p:sp>
        <p:sp>
          <p:nvSpPr>
            <p:cNvPr id="10" name="CaixaDeTexto 14"/>
            <p:cNvSpPr txBox="1">
              <a:spLocks noChangeArrowheads="1"/>
            </p:cNvSpPr>
            <p:nvPr/>
          </p:nvSpPr>
          <p:spPr bwMode="auto">
            <a:xfrm>
              <a:off x="3350711" y="4998344"/>
              <a:ext cx="3283334" cy="683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  <a:latin typeface="+mn-lt"/>
                </a:rPr>
                <a:t>PORTAS LÓGICAS</a:t>
              </a:r>
            </a:p>
            <a:p>
              <a:pPr algn="ctr"/>
              <a:r>
                <a:rPr lang="pt-BR" sz="1600" b="1" dirty="0">
                  <a:solidFill>
                    <a:srgbClr val="C00000"/>
                  </a:solidFill>
                  <a:latin typeface="+mn-lt"/>
                </a:rPr>
                <a:t>NOT, (N)AND, (N/X)OR </a:t>
              </a:r>
              <a:endParaRPr lang="pt-BR" sz="1600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11" name="Seta para a direita 10"/>
            <p:cNvSpPr/>
            <p:nvPr/>
          </p:nvSpPr>
          <p:spPr>
            <a:xfrm>
              <a:off x="2680337" y="5153186"/>
              <a:ext cx="532528" cy="34198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>
                <a:solidFill>
                  <a:srgbClr val="004D84"/>
                </a:solidFill>
                <a:cs typeface="Arial" charset="0"/>
              </a:endParaRPr>
            </a:p>
          </p:txBody>
        </p:sp>
        <p:sp>
          <p:nvSpPr>
            <p:cNvPr id="12" name="Seta para a direita 11"/>
            <p:cNvSpPr/>
            <p:nvPr/>
          </p:nvSpPr>
          <p:spPr>
            <a:xfrm>
              <a:off x="6799493" y="5153186"/>
              <a:ext cx="534292" cy="34198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>
                <a:solidFill>
                  <a:srgbClr val="004D84"/>
                </a:solidFill>
                <a:cs typeface="Arial" charset="0"/>
              </a:endParaRPr>
            </a:p>
          </p:txBody>
        </p:sp>
      </p:grp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369687" y="274491"/>
            <a:ext cx="11505984" cy="1143715"/>
          </a:xfrm>
        </p:spPr>
        <p:txBody>
          <a:bodyPr/>
          <a:lstStyle/>
          <a:p>
            <a:r>
              <a:rPr lang="pt-BR" dirty="0"/>
              <a:t>CONCEITOS DE LÓGICA DIGITAL</a:t>
            </a:r>
          </a:p>
        </p:txBody>
      </p:sp>
    </p:spTree>
    <p:extLst>
      <p:ext uri="{BB962C8B-B14F-4D97-AF65-F5344CB8AC3E}">
        <p14:creationId xmlns:p14="http://schemas.microsoft.com/office/powerpoint/2010/main" val="123085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pPr algn="l"/>
            <a:r>
              <a:rPr lang="pt-BR" sz="2800" dirty="0">
                <a:latin typeface="+mn-lt"/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r>
              <a:rPr lang="pt-BR" sz="2800" dirty="0">
                <a:latin typeface="+mn-lt"/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SE E SOMENTE SE </a:t>
            </a:r>
            <a:r>
              <a:rPr lang="pt-BR" sz="2800" dirty="0">
                <a:latin typeface="+mn-lt"/>
                <a:cs typeface="Arial" pitchFamily="34" charset="0"/>
              </a:rPr>
              <a:t>todas as entradas forem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endParaRPr lang="pt-BR" sz="2800" dirty="0">
              <a:latin typeface="+mn-lt"/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</p:spTree>
    <p:extLst>
      <p:ext uri="{BB962C8B-B14F-4D97-AF65-F5344CB8AC3E}">
        <p14:creationId xmlns:p14="http://schemas.microsoft.com/office/powerpoint/2010/main" val="28704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pPr algn="l"/>
            <a:r>
              <a:rPr lang="pt-BR" sz="2800" dirty="0">
                <a:latin typeface="+mn-lt"/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r>
              <a:rPr lang="pt-BR" sz="2800" dirty="0">
                <a:latin typeface="+mn-lt"/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SE E SOMENTE SE </a:t>
            </a:r>
            <a:r>
              <a:rPr lang="pt-BR" sz="2800" dirty="0">
                <a:latin typeface="+mn-lt"/>
                <a:cs typeface="Arial" pitchFamily="34" charset="0"/>
              </a:rPr>
              <a:t>todas as entradas forem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endParaRPr lang="pt-BR" sz="2800" dirty="0">
              <a:latin typeface="+mn-lt"/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8" y="2625357"/>
            <a:ext cx="6313813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* B  (ou A . B)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pic>
        <p:nvPicPr>
          <p:cNvPr id="13" name="Imagem 33" descr="A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58" y="3224255"/>
            <a:ext cx="3646137" cy="103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99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pPr algn="l"/>
            <a:r>
              <a:rPr lang="pt-BR" sz="2800" dirty="0">
                <a:latin typeface="+mn-lt"/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r>
              <a:rPr lang="pt-BR" sz="2800" dirty="0">
                <a:latin typeface="+mn-lt"/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SE E SOMENTE SE </a:t>
            </a:r>
            <a:r>
              <a:rPr lang="pt-BR" sz="2800" dirty="0">
                <a:latin typeface="+mn-lt"/>
                <a:cs typeface="Arial" pitchFamily="34" charset="0"/>
              </a:rPr>
              <a:t>todas as entradas forem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endParaRPr lang="pt-BR" sz="2800" dirty="0">
              <a:latin typeface="+mn-lt"/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8" y="2625357"/>
            <a:ext cx="6313813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* B  (ou A . B)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285273" y="4645066"/>
            <a:ext cx="2893481" cy="533433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B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</p:txBody>
      </p:sp>
      <p:sp>
        <p:nvSpPr>
          <p:cNvPr id="1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72371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 * B</a:t>
            </a:r>
          </a:p>
        </p:txBody>
      </p:sp>
      <p:pic>
        <p:nvPicPr>
          <p:cNvPr id="13" name="Imagem 33" descr="A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58" y="3224255"/>
            <a:ext cx="3646137" cy="103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1"/>
          <p:cNvSpPr txBox="1">
            <a:spLocks noChangeArrowheads="1"/>
          </p:cNvSpPr>
          <p:nvPr/>
        </p:nvSpPr>
        <p:spPr bwMode="auto">
          <a:xfrm>
            <a:off x="3138448" y="4283075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sp>
        <p:nvSpPr>
          <p:cNvPr id="3" name="Texto explicativo retangular 2"/>
          <p:cNvSpPr/>
          <p:nvPr/>
        </p:nvSpPr>
        <p:spPr bwMode="auto">
          <a:xfrm>
            <a:off x="6633955" y="4697404"/>
            <a:ext cx="5351332" cy="1999495"/>
          </a:xfrm>
          <a:prstGeom prst="wedgeRectCallout">
            <a:avLst>
              <a:gd name="adj1" fmla="val -61496"/>
              <a:gd name="adj2" fmla="val -56425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pt-BR" sz="2200" dirty="0">
                <a:cs typeface="Arial" pitchFamily="34" charset="0"/>
              </a:rPr>
              <a:t>Diagrama em forma de tabela que apresenta todas as combinações de entrada possíveis e as saídas correspondentes, obedecendo a operação lógica da(s) porta(s) envolvidas</a:t>
            </a:r>
          </a:p>
        </p:txBody>
      </p:sp>
    </p:spTree>
    <p:extLst>
      <p:ext uri="{BB962C8B-B14F-4D97-AF65-F5344CB8AC3E}">
        <p14:creationId xmlns:p14="http://schemas.microsoft.com/office/powerpoint/2010/main" val="31197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pPr algn="l"/>
            <a:r>
              <a:rPr lang="pt-BR" sz="2800" dirty="0">
                <a:latin typeface="+mn-lt"/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r>
              <a:rPr lang="pt-BR" sz="2800" dirty="0">
                <a:latin typeface="+mn-lt"/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SE E SOMENTE SE </a:t>
            </a:r>
            <a:r>
              <a:rPr lang="pt-BR" sz="2800" dirty="0">
                <a:latin typeface="+mn-lt"/>
                <a:cs typeface="Arial" pitchFamily="34" charset="0"/>
              </a:rPr>
              <a:t>todas as entradas forem </a:t>
            </a:r>
            <a:r>
              <a:rPr lang="pt-BR" sz="2800" b="1" dirty="0">
                <a:solidFill>
                  <a:srgbClr val="002060"/>
                </a:solidFill>
                <a:latin typeface="+mn-lt"/>
                <a:cs typeface="Arial" pitchFamily="34" charset="0"/>
              </a:rPr>
              <a:t>verdade</a:t>
            </a:r>
            <a:endParaRPr lang="pt-BR" sz="2800" dirty="0">
              <a:latin typeface="+mn-lt"/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8" y="2625357"/>
            <a:ext cx="6313813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* B  (ou A . B)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285273" y="4645066"/>
            <a:ext cx="2893481" cy="2256982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B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 marL="507766" indent="-507766">
              <a:buFontTx/>
              <a:buAutoNum type="arabicPlain"/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 marL="507766" indent="-507766"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1	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1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72371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 * B</a:t>
            </a:r>
          </a:p>
        </p:txBody>
      </p:sp>
      <p:pic>
        <p:nvPicPr>
          <p:cNvPr id="13" name="Imagem 33" descr="A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58" y="3224255"/>
            <a:ext cx="3646137" cy="103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1"/>
          <p:cNvSpPr txBox="1">
            <a:spLocks noChangeArrowheads="1"/>
          </p:cNvSpPr>
          <p:nvPr/>
        </p:nvSpPr>
        <p:spPr bwMode="auto">
          <a:xfrm>
            <a:off x="3138448" y="4283075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sp>
        <p:nvSpPr>
          <p:cNvPr id="3" name="Texto explicativo retangular 2"/>
          <p:cNvSpPr/>
          <p:nvPr/>
        </p:nvSpPr>
        <p:spPr bwMode="auto">
          <a:xfrm>
            <a:off x="6633955" y="4697404"/>
            <a:ext cx="5351332" cy="1999495"/>
          </a:xfrm>
          <a:prstGeom prst="wedgeRectCallout">
            <a:avLst>
              <a:gd name="adj1" fmla="val -61496"/>
              <a:gd name="adj2" fmla="val -56425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pt-BR" sz="2200" dirty="0">
                <a:cs typeface="Arial" pitchFamily="34" charset="0"/>
              </a:rPr>
              <a:t>Diagrama em forma de tabela que apresenta todas as combinações de entrada possíveis e as saídas correspondentes, obedecendo a operação lógica da(s) porta(s) envolvidas</a:t>
            </a:r>
          </a:p>
        </p:txBody>
      </p:sp>
    </p:spTree>
    <p:extLst>
      <p:ext uri="{BB962C8B-B14F-4D97-AF65-F5344CB8AC3E}">
        <p14:creationId xmlns:p14="http://schemas.microsoft.com/office/powerpoint/2010/main" val="8874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r>
              <a:rPr lang="pt-BR" sz="2800" dirty="0"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SE PELO MENOS UMA DAS ENTRADAS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for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</p:spTree>
    <p:extLst>
      <p:ext uri="{BB962C8B-B14F-4D97-AF65-F5344CB8AC3E}">
        <p14:creationId xmlns:p14="http://schemas.microsoft.com/office/powerpoint/2010/main" val="22736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r>
              <a:rPr lang="pt-BR" sz="2800" dirty="0"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SE PELO MENOS UMA DAS ENTRADAS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for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+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pic>
        <p:nvPicPr>
          <p:cNvPr id="14" name="Imagem 11" descr="O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13" y="3240729"/>
            <a:ext cx="3655484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33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r>
              <a:rPr lang="pt-BR" sz="2800" dirty="0">
                <a:cs typeface="Arial" pitchFamily="34" charset="0"/>
              </a:rPr>
              <a:t>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SE PELO MENOS UMA DAS ENTRADAS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for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+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285273" y="4645066"/>
            <a:ext cx="2893481" cy="2256982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B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 marL="507766" indent="-507766">
              <a:buFontTx/>
              <a:buAutoNum type="arabicPlain"/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 marL="507766" indent="-507766"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1	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1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794242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 + B</a:t>
            </a:r>
          </a:p>
        </p:txBody>
      </p:sp>
      <p:sp>
        <p:nvSpPr>
          <p:cNvPr id="15" name="CaixaDeTexto 11"/>
          <p:cNvSpPr txBox="1">
            <a:spLocks noChangeArrowheads="1"/>
          </p:cNvSpPr>
          <p:nvPr/>
        </p:nvSpPr>
        <p:spPr bwMode="auto">
          <a:xfrm>
            <a:off x="3138448" y="4283075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pic>
        <p:nvPicPr>
          <p:cNvPr id="14" name="Imagem 11" descr="O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13" y="3240729"/>
            <a:ext cx="3655484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1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/>
              <a:t>BITS E BYTES — QUE MUNDO É ESSE?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endParaRPr lang="pt-BR" sz="3200" dirty="0"/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1124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NOT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INVERTE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o valor de entrada, o que é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 </a:t>
            </a:r>
            <a:r>
              <a:rPr lang="pt-BR" sz="2800" dirty="0">
                <a:cs typeface="Arial" pitchFamily="34" charset="0"/>
              </a:rPr>
              <a:t>vira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falso </a:t>
            </a:r>
            <a:r>
              <a:rPr lang="pt-BR" sz="2800" dirty="0">
                <a:cs typeface="Arial" pitchFamily="34" charset="0"/>
              </a:rPr>
              <a:t>e vice-versa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</p:spTree>
    <p:extLst>
      <p:ext uri="{BB962C8B-B14F-4D97-AF65-F5344CB8AC3E}">
        <p14:creationId xmlns:p14="http://schemas.microsoft.com/office/powerpoint/2010/main" val="10229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NOT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INVERTE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o valor de entrada, o que é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 </a:t>
            </a:r>
            <a:r>
              <a:rPr lang="pt-BR" sz="2800" dirty="0">
                <a:cs typeface="Arial" pitchFamily="34" charset="0"/>
              </a:rPr>
              <a:t>vira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falso </a:t>
            </a:r>
            <a:r>
              <a:rPr lang="pt-BR" sz="2800" dirty="0">
                <a:cs typeface="Arial" pitchFamily="34" charset="0"/>
              </a:rPr>
              <a:t>e vice-versa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8" y="2625357"/>
            <a:ext cx="4234719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702504" y="2658659"/>
            <a:ext cx="4762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7" descr="NO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53" y="3298032"/>
            <a:ext cx="3443817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eta para a esquerda 1"/>
          <p:cNvSpPr>
            <a:spLocks noChangeArrowheads="1"/>
          </p:cNvSpPr>
          <p:nvPr/>
        </p:nvSpPr>
        <p:spPr bwMode="auto">
          <a:xfrm rot="-2153413">
            <a:off x="7605732" y="3319383"/>
            <a:ext cx="1063323" cy="212740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553" tIns="50777" rIns="101553" bIns="50777" anchor="ctr"/>
          <a:lstStyle/>
          <a:p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NOT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INVERTE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o valor de entrada, o que é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 </a:t>
            </a:r>
            <a:r>
              <a:rPr lang="pt-BR" sz="2800" dirty="0">
                <a:cs typeface="Arial" pitchFamily="34" charset="0"/>
              </a:rPr>
              <a:t>vira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falso </a:t>
            </a:r>
            <a:r>
              <a:rPr lang="pt-BR" sz="2800" dirty="0">
                <a:cs typeface="Arial" pitchFamily="34" charset="0"/>
              </a:rPr>
              <a:t>e vice-versa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8" y="2625357"/>
            <a:ext cx="4234719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989284" y="4926361"/>
            <a:ext cx="1965079" cy="1395207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1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139128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</a:t>
            </a:r>
          </a:p>
        </p:txBody>
      </p:sp>
      <p:sp>
        <p:nvSpPr>
          <p:cNvPr id="15" name="CaixaDeTexto 11"/>
          <p:cNvSpPr txBox="1">
            <a:spLocks noChangeArrowheads="1"/>
          </p:cNvSpPr>
          <p:nvPr/>
        </p:nvSpPr>
        <p:spPr bwMode="auto">
          <a:xfrm>
            <a:off x="2305699" y="4566093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702504" y="2658659"/>
            <a:ext cx="4762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7" descr="NO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53" y="3298032"/>
            <a:ext cx="3443817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1507159" y="5345344"/>
            <a:ext cx="4762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eta para a esquerda 1"/>
          <p:cNvSpPr>
            <a:spLocks noChangeArrowheads="1"/>
          </p:cNvSpPr>
          <p:nvPr/>
        </p:nvSpPr>
        <p:spPr bwMode="auto">
          <a:xfrm rot="-2153413">
            <a:off x="7605732" y="3319383"/>
            <a:ext cx="1063323" cy="212740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553" tIns="50777" rIns="101553" bIns="50777" anchor="ctr"/>
          <a:lstStyle/>
          <a:p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o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INVERSO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da porta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AND</a:t>
            </a:r>
            <a:r>
              <a:rPr lang="pt-BR" sz="2800" dirty="0">
                <a:cs typeface="Arial" pitchFamily="34" charset="0"/>
              </a:rPr>
              <a:t>, trata-se da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combinação NOT com AND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</p:spTree>
    <p:extLst>
      <p:ext uri="{BB962C8B-B14F-4D97-AF65-F5344CB8AC3E}">
        <p14:creationId xmlns:p14="http://schemas.microsoft.com/office/powerpoint/2010/main" val="95283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o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INVERSO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da porta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AND</a:t>
            </a:r>
            <a:r>
              <a:rPr lang="pt-BR" sz="2800" dirty="0">
                <a:cs typeface="Arial" pitchFamily="34" charset="0"/>
              </a:rPr>
              <a:t>, trata-se da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combinação NOT com AND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*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714838" y="2658659"/>
            <a:ext cx="1080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23" descr="NA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64" y="3247873"/>
            <a:ext cx="3471334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ta para a esquerda 1"/>
          <p:cNvSpPr>
            <a:spLocks noChangeArrowheads="1"/>
          </p:cNvSpPr>
          <p:nvPr/>
        </p:nvSpPr>
        <p:spPr bwMode="auto">
          <a:xfrm rot="-2153413">
            <a:off x="8181236" y="3254616"/>
            <a:ext cx="1063323" cy="212740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553" tIns="50777" rIns="101553" bIns="50777" anchor="ctr"/>
          <a:lstStyle/>
          <a:p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NAND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o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INVERSO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da porta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AND</a:t>
            </a:r>
            <a:r>
              <a:rPr lang="pt-BR" sz="2800" dirty="0">
                <a:cs typeface="Arial" pitchFamily="34" charset="0"/>
              </a:rPr>
              <a:t>, trata-se da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combinação NOT com AND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*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714838" y="2658659"/>
            <a:ext cx="1080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23" descr="NA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64" y="3247873"/>
            <a:ext cx="3471334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eta para a esquerda 1"/>
          <p:cNvSpPr>
            <a:spLocks noChangeArrowheads="1"/>
          </p:cNvSpPr>
          <p:nvPr/>
        </p:nvSpPr>
        <p:spPr bwMode="auto">
          <a:xfrm rot="-2153413">
            <a:off x="8181236" y="3254616"/>
            <a:ext cx="1063323" cy="212740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553" tIns="50777" rIns="101553" bIns="50777" anchor="ctr"/>
          <a:lstStyle/>
          <a:p>
            <a:endParaRPr lang="pt-BR">
              <a:solidFill>
                <a:srgbClr val="FF0000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285273" y="4645066"/>
            <a:ext cx="2893481" cy="2256982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B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 marL="507766" indent="-507766">
              <a:buFontTx/>
              <a:buAutoNum type="arabicPlain"/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 marL="507766" indent="-507766"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1	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</p:txBody>
      </p:sp>
      <p:sp>
        <p:nvSpPr>
          <p:cNvPr id="2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72371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 * B</a:t>
            </a:r>
          </a:p>
        </p:txBody>
      </p:sp>
      <p:sp>
        <p:nvSpPr>
          <p:cNvPr id="23" name="CaixaDeTexto 11"/>
          <p:cNvSpPr txBox="1">
            <a:spLocks noChangeArrowheads="1"/>
          </p:cNvSpPr>
          <p:nvPr/>
        </p:nvSpPr>
        <p:spPr bwMode="auto">
          <a:xfrm>
            <a:off x="3138448" y="4283075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cxnSp>
        <p:nvCxnSpPr>
          <p:cNvPr id="24" name="Conector reto 23"/>
          <p:cNvCxnSpPr/>
          <p:nvPr/>
        </p:nvCxnSpPr>
        <p:spPr>
          <a:xfrm>
            <a:off x="1554205" y="5343802"/>
            <a:ext cx="1080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o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INVERSO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da porta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OR</a:t>
            </a:r>
            <a:r>
              <a:rPr lang="pt-BR" sz="2800" dirty="0">
                <a:cs typeface="Arial" pitchFamily="34" charset="0"/>
              </a:rPr>
              <a:t>, trata-se da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combinação NOT com OR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</p:spTree>
    <p:extLst>
      <p:ext uri="{BB962C8B-B14F-4D97-AF65-F5344CB8AC3E}">
        <p14:creationId xmlns:p14="http://schemas.microsoft.com/office/powerpoint/2010/main" val="261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o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INVERSO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da porta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OR</a:t>
            </a:r>
            <a:r>
              <a:rPr lang="pt-BR" sz="2800" dirty="0">
                <a:cs typeface="Arial" pitchFamily="34" charset="0"/>
              </a:rPr>
              <a:t>, trata-se da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combinação NOT com OR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+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714838" y="2658659"/>
            <a:ext cx="1080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ta para a esquerda 1"/>
          <p:cNvSpPr>
            <a:spLocks noChangeArrowheads="1"/>
          </p:cNvSpPr>
          <p:nvPr/>
        </p:nvSpPr>
        <p:spPr bwMode="auto">
          <a:xfrm rot="-2153413">
            <a:off x="8181236" y="3254616"/>
            <a:ext cx="1063323" cy="212740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553" tIns="50777" rIns="101553" bIns="50777" anchor="ctr"/>
          <a:lstStyle/>
          <a:p>
            <a:endParaRPr lang="pt-BR">
              <a:solidFill>
                <a:srgbClr val="FF0000"/>
              </a:solidFill>
            </a:endParaRPr>
          </a:p>
        </p:txBody>
      </p:sp>
      <p:pic>
        <p:nvPicPr>
          <p:cNvPr id="15" name="Imagem 15" descr="NO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979" y="3240729"/>
            <a:ext cx="35814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8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NOR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9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o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INVERSO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da porta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OR</a:t>
            </a:r>
            <a:r>
              <a:rPr lang="pt-BR" sz="2800" dirty="0">
                <a:cs typeface="Arial" pitchFamily="34" charset="0"/>
              </a:rPr>
              <a:t>, trata-se da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combinação NOT com OR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+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714838" y="2658659"/>
            <a:ext cx="1080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ta para a esquerda 1"/>
          <p:cNvSpPr>
            <a:spLocks noChangeArrowheads="1"/>
          </p:cNvSpPr>
          <p:nvPr/>
        </p:nvSpPr>
        <p:spPr bwMode="auto">
          <a:xfrm rot="-2153413">
            <a:off x="8181236" y="3254616"/>
            <a:ext cx="1063323" cy="212740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553" tIns="50777" rIns="101553" bIns="50777" anchor="ctr"/>
          <a:lstStyle/>
          <a:p>
            <a:endParaRPr lang="pt-BR">
              <a:solidFill>
                <a:srgbClr val="FF0000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285273" y="4645066"/>
            <a:ext cx="2893481" cy="2256982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B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 marL="507766" indent="-507766">
              <a:buFontTx/>
              <a:buAutoNum type="arabicPlain"/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 marL="507766" indent="-507766"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1	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</p:txBody>
      </p:sp>
      <p:sp>
        <p:nvSpPr>
          <p:cNvPr id="2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794242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 + B</a:t>
            </a:r>
          </a:p>
        </p:txBody>
      </p:sp>
      <p:sp>
        <p:nvSpPr>
          <p:cNvPr id="23" name="CaixaDeTexto 11"/>
          <p:cNvSpPr txBox="1">
            <a:spLocks noChangeArrowheads="1"/>
          </p:cNvSpPr>
          <p:nvPr/>
        </p:nvSpPr>
        <p:spPr bwMode="auto">
          <a:xfrm>
            <a:off x="3138448" y="4283075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cxnSp>
        <p:nvCxnSpPr>
          <p:cNvPr id="24" name="Conector reto 23"/>
          <p:cNvCxnSpPr/>
          <p:nvPr/>
        </p:nvCxnSpPr>
        <p:spPr>
          <a:xfrm>
            <a:off x="1554205" y="5343802"/>
            <a:ext cx="1080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5" descr="N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979" y="3240729"/>
            <a:ext cx="35814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6799035" y="5501142"/>
          <a:ext cx="39497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de Shell de Gerenciador" showAsIcon="1" r:id="rId4" imgW="3937000" imgH="673100" progId="Package">
                  <p:embed/>
                </p:oleObj>
              </mc:Choice>
              <mc:Fallback>
                <p:oleObj name="Objeto de Shell de Gerenciador" showAsIcon="1" r:id="rId4" imgW="3937000" imgH="673100" progId="Package">
                  <p:embed/>
                  <p:pic>
                    <p:nvPicPr>
                      <p:cNvPr id="419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035" y="5501142"/>
                        <a:ext cx="39497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9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XOR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r>
              <a:rPr lang="pt-BR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se as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entradas forem diferentes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</p:spTree>
    <p:extLst>
      <p:ext uri="{BB962C8B-B14F-4D97-AF65-F5344CB8AC3E}">
        <p14:creationId xmlns:p14="http://schemas.microsoft.com/office/powerpoint/2010/main" val="19564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00303000000000000" pitchFamily="50" charset="0"/>
              </a:rPr>
              <a:t>Detalhando Bit e Byte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 fontScale="92500" lnSpcReduction="20000"/>
          </a:bodyPr>
          <a:lstStyle/>
          <a:p>
            <a:r>
              <a:rPr lang="pt-PT" dirty="0"/>
              <a:t>Um bit é a menor unidade de informação de um computador, que pode ser armazenado como 0 ou 1 </a:t>
            </a:r>
            <a:endParaRPr lang="pt-BR" dirty="0"/>
          </a:p>
          <a:p>
            <a:pPr marL="0" indent="0">
              <a:buNone/>
            </a:pPr>
            <a:r>
              <a:rPr lang="pt-PT" dirty="0"/>
              <a:t> </a:t>
            </a:r>
            <a:endParaRPr lang="pt-BR" dirty="0"/>
          </a:p>
          <a:p>
            <a:r>
              <a:rPr lang="pt-PT" dirty="0"/>
              <a:t>Já o Byte é a composição de 8 bits sequenciais, ou seja, 8 dígitos contendo apenas 0´s e 1´s.  </a:t>
            </a:r>
            <a:endParaRPr lang="pt-BR" dirty="0"/>
          </a:p>
          <a:p>
            <a:pPr marL="0" indent="0">
              <a:buNone/>
            </a:pPr>
            <a:r>
              <a:rPr lang="pt-PT" dirty="0"/>
              <a:t> </a:t>
            </a:r>
            <a:endParaRPr lang="pt-BR" dirty="0"/>
          </a:p>
          <a:p>
            <a:r>
              <a:rPr lang="pt-PT" dirty="0"/>
              <a:t>A sequência 1100001 equivale à letra "a", enquanto, por exemplo, a sequência 00111101 equivale aos dois pontos ":". Esse é o tal falado alfabeto binário. </a:t>
            </a:r>
          </a:p>
          <a:p>
            <a:r>
              <a:rPr lang="pt-PT" dirty="0"/>
              <a:t>Seu computador, no nível mais profundo, guarda aquela sua foto das férias usando esses números, a fotografia é apenas um amontoado (de bilhões) de zeros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9310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XOR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r>
              <a:rPr lang="pt-BR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se as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entradas forem diferentes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+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sp>
        <p:nvSpPr>
          <p:cNvPr id="16" name="Elipse 15"/>
          <p:cNvSpPr/>
          <p:nvPr/>
        </p:nvSpPr>
        <p:spPr>
          <a:xfrm>
            <a:off x="6120988" y="2726358"/>
            <a:ext cx="391584" cy="2936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pic>
        <p:nvPicPr>
          <p:cNvPr id="18" name="Picture 2" descr="Porta X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53" y="3290888"/>
            <a:ext cx="3638549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2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/>
          <p:nvPr/>
        </p:nvSpPr>
        <p:spPr>
          <a:xfrm>
            <a:off x="624417" y="1717676"/>
            <a:ext cx="1507066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 algn="ctr">
              <a:defRPr/>
            </a:pPr>
            <a:r>
              <a:rPr lang="pt-BR" sz="2800" b="1" dirty="0">
                <a:solidFill>
                  <a:schemeClr val="tx1"/>
                </a:solidFill>
                <a:ea typeface="Verdana" pitchFamily="34" charset="0"/>
                <a:cs typeface="Arial" pitchFamily="34" charset="0"/>
              </a:rPr>
              <a:t>XOR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256368" y="1773238"/>
            <a:ext cx="8699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8437" name="Retângulo 20"/>
          <p:cNvSpPr>
            <a:spLocks noChangeArrowheads="1"/>
          </p:cNvSpPr>
          <p:nvPr/>
        </p:nvSpPr>
        <p:spPr bwMode="auto">
          <a:xfrm>
            <a:off x="3198284" y="1582576"/>
            <a:ext cx="8849782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r>
              <a:rPr lang="pt-BR" sz="2800" dirty="0">
                <a:cs typeface="Arial" pitchFamily="34" charset="0"/>
              </a:rPr>
              <a:t>Produz resultado </a:t>
            </a:r>
            <a:r>
              <a:rPr lang="pt-BR" sz="2800" b="1" dirty="0">
                <a:solidFill>
                  <a:srgbClr val="002060"/>
                </a:solidFill>
                <a:cs typeface="Arial" pitchFamily="34" charset="0"/>
              </a:rPr>
              <a:t>verdade</a:t>
            </a:r>
            <a:r>
              <a:rPr lang="pt-BR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pt-BR" sz="2800" dirty="0">
                <a:cs typeface="Arial" pitchFamily="34" charset="0"/>
              </a:rPr>
              <a:t>se as </a:t>
            </a:r>
            <a:r>
              <a:rPr lang="pt-BR" sz="2800" dirty="0">
                <a:solidFill>
                  <a:srgbClr val="C00000"/>
                </a:solidFill>
                <a:cs typeface="Arial" pitchFamily="34" charset="0"/>
              </a:rPr>
              <a:t>entradas forem diferentes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 OU FALSO?</a:t>
            </a:r>
          </a:p>
        </p:txBody>
      </p:sp>
      <p:sp>
        <p:nvSpPr>
          <p:cNvPr id="9" name="CaixaDeTexto 26"/>
          <p:cNvSpPr txBox="1">
            <a:spLocks noChangeArrowheads="1"/>
          </p:cNvSpPr>
          <p:nvPr/>
        </p:nvSpPr>
        <p:spPr bwMode="auto">
          <a:xfrm>
            <a:off x="538087" y="2625357"/>
            <a:ext cx="4779740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algébrica:  </a:t>
            </a:r>
            <a:r>
              <a:rPr lang="pt-BR" b="1" dirty="0">
                <a:latin typeface="+mn-lt"/>
                <a:cs typeface="Arial" pitchFamily="34" charset="0"/>
              </a:rPr>
              <a:t>A + B</a:t>
            </a:r>
          </a:p>
        </p:txBody>
      </p:sp>
      <p:sp>
        <p:nvSpPr>
          <p:cNvPr id="10" name="CaixaDeTexto 29"/>
          <p:cNvSpPr txBox="1">
            <a:spLocks noChangeArrowheads="1"/>
          </p:cNvSpPr>
          <p:nvPr/>
        </p:nvSpPr>
        <p:spPr bwMode="auto">
          <a:xfrm>
            <a:off x="538087" y="3500598"/>
            <a:ext cx="3506827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dirty="0">
                <a:latin typeface="+mn-lt"/>
                <a:cs typeface="Arial" pitchFamily="34" charset="0"/>
              </a:rPr>
              <a:t>Representação gráfica: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285273" y="4645066"/>
            <a:ext cx="2893481" cy="2256982"/>
          </a:xfrm>
          <a:prstGeom prst="rect">
            <a:avLst/>
          </a:prstGeom>
          <a:noFill/>
        </p:spPr>
        <p:txBody>
          <a:bodyPr wrap="square" lIns="101553" tIns="50777" rIns="101553" bIns="50777">
            <a:spAutoFit/>
          </a:bodyPr>
          <a:lstStyle/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A	B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Q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  <a:p>
            <a:pPr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0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 marL="507766" indent="-507766">
              <a:buFontTx/>
              <a:buAutoNum type="arabicPlain"/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	0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1</a:t>
            </a:r>
          </a:p>
          <a:p>
            <a:pPr marL="507766" indent="-507766">
              <a:defRPr/>
            </a:pPr>
            <a:r>
              <a:rPr lang="pt-BR" sz="2800" b="1" dirty="0">
                <a:latin typeface="+mn-lt"/>
                <a:cs typeface="Arial" pitchFamily="34" charset="0"/>
              </a:rPr>
              <a:t>1		1	</a:t>
            </a:r>
            <a:r>
              <a:rPr lang="pt-BR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0</a:t>
            </a:r>
          </a:p>
        </p:txBody>
      </p:sp>
      <p:sp>
        <p:nvSpPr>
          <p:cNvPr id="22" name="CaixaDeTexto 32"/>
          <p:cNvSpPr txBox="1">
            <a:spLocks noChangeArrowheads="1"/>
          </p:cNvSpPr>
          <p:nvPr/>
        </p:nvSpPr>
        <p:spPr bwMode="auto">
          <a:xfrm>
            <a:off x="665357" y="5314403"/>
            <a:ext cx="1794242" cy="5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b="1" dirty="0">
                <a:cs typeface="Arial" pitchFamily="34" charset="0"/>
              </a:rPr>
              <a:t>Q = A + B</a:t>
            </a:r>
          </a:p>
        </p:txBody>
      </p:sp>
      <p:sp>
        <p:nvSpPr>
          <p:cNvPr id="23" name="CaixaDeTexto 11"/>
          <p:cNvSpPr txBox="1">
            <a:spLocks noChangeArrowheads="1"/>
          </p:cNvSpPr>
          <p:nvPr/>
        </p:nvSpPr>
        <p:spPr bwMode="auto">
          <a:xfrm>
            <a:off x="3138448" y="4283075"/>
            <a:ext cx="2099326" cy="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53" tIns="50777" rIns="101553" bIns="50777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2000" b="1" dirty="0">
                <a:latin typeface="+mn-lt"/>
                <a:cs typeface="Arial" pitchFamily="34" charset="0"/>
              </a:rPr>
              <a:t>TABELA-VERDADE</a:t>
            </a:r>
          </a:p>
        </p:txBody>
      </p:sp>
      <p:sp>
        <p:nvSpPr>
          <p:cNvPr id="16" name="Elipse 15"/>
          <p:cNvSpPr/>
          <p:nvPr/>
        </p:nvSpPr>
        <p:spPr>
          <a:xfrm>
            <a:off x="6120988" y="2726358"/>
            <a:ext cx="391584" cy="2936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1939090" y="5407754"/>
            <a:ext cx="391584" cy="2936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53" tIns="50777" rIns="101553" bIns="50777" anchor="ctr"/>
          <a:lstStyle/>
          <a:p>
            <a:pPr>
              <a:defRPr/>
            </a:pPr>
            <a:endParaRPr lang="pt-BR"/>
          </a:p>
        </p:txBody>
      </p:sp>
      <p:pic>
        <p:nvPicPr>
          <p:cNvPr id="18" name="Picture 2" descr="Porta X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53" y="3290888"/>
            <a:ext cx="3638549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66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0CA1C5-A763-42CE-99FC-8620752E6FE3}"/>
              </a:ext>
            </a:extLst>
          </p:cNvPr>
          <p:cNvSpPr txBox="1">
            <a:spLocks/>
          </p:cNvSpPr>
          <p:nvPr/>
        </p:nvSpPr>
        <p:spPr>
          <a:xfrm>
            <a:off x="0" y="2070341"/>
            <a:ext cx="12192000" cy="4554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pt-BR" b="1">
                <a:cs typeface="Arial" pitchFamily="34" charset="0"/>
              </a:rPr>
              <a:t>O QUE É E PARA QUE SERVE?</a:t>
            </a:r>
          </a:p>
          <a:p>
            <a:pPr marL="355600" indent="0">
              <a:buFont typeface="Arial" panose="020B0604020202020204" pitchFamily="34" charset="0"/>
              <a:buNone/>
            </a:pPr>
            <a:endParaRPr lang="pt-BR" sz="1100"/>
          </a:p>
          <a:p>
            <a:pPr marL="355600" indent="0">
              <a:buFont typeface="Arial" panose="020B0604020202020204" pitchFamily="34" charset="0"/>
              <a:buNone/>
            </a:pPr>
            <a:r>
              <a:rPr lang="pt-BR"/>
              <a:t>Máquina destinada ao processamento de dados, capaz de receber instruções com o objetivo de transformar esses dados e alcançar um fim</a:t>
            </a:r>
          </a:p>
          <a:p>
            <a:pPr marL="355600" indent="0">
              <a:buFont typeface="Arial" panose="020B0604020202020204" pitchFamily="34" charset="0"/>
              <a:buNone/>
            </a:pPr>
            <a:endParaRPr lang="pt-BR"/>
          </a:p>
          <a:p>
            <a:pPr marL="355600" indent="0">
              <a:buFont typeface="Arial" panose="020B0604020202020204" pitchFamily="34" charset="0"/>
              <a:buNone/>
            </a:pPr>
            <a:endParaRPr lang="pt-BR"/>
          </a:p>
          <a:p>
            <a:pPr marL="355600" indent="0">
              <a:buFont typeface="Arial" panose="020B0604020202020204" pitchFamily="34" charset="0"/>
              <a:buNone/>
            </a:pPr>
            <a:endParaRPr lang="pt-BR"/>
          </a:p>
          <a:p>
            <a:pPr marL="355600" indent="0">
              <a:buFont typeface="Arial" panose="020B0604020202020204" pitchFamily="34" charset="0"/>
              <a:buNone/>
            </a:pPr>
            <a:r>
              <a:rPr lang="pt-BR"/>
              <a:t>...adequando ao jargão técnico...</a:t>
            </a:r>
          </a:p>
          <a:p>
            <a:pPr>
              <a:buFont typeface="Arial" panose="020B0604020202020204" pitchFamily="34" charset="0"/>
              <a:buNone/>
            </a:pPr>
            <a:endParaRPr lang="pt-BR">
              <a:cs typeface="Arial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>
              <a:cs typeface="Arial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dirty="0">
              <a:cs typeface="Arial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A2F1FEA-B2A1-43E3-977A-ABE803E4C1A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207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cs typeface="Arial" pitchFamily="34" charset="0"/>
              </a:rPr>
              <a:t>PRINCÍPIOS DE FUNCIONAMENTO DO COMPUTADOR</a:t>
            </a:r>
            <a:endParaRPr lang="pt-BR" sz="3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62672-D0D8-4975-B54D-FF90E2FD0845}"/>
              </a:ext>
            </a:extLst>
          </p:cNvPr>
          <p:cNvSpPr txBox="1">
            <a:spLocks/>
          </p:cNvSpPr>
          <p:nvPr/>
        </p:nvSpPr>
        <p:spPr bwMode="auto">
          <a:xfrm>
            <a:off x="0" y="-1"/>
            <a:ext cx="12192000" cy="192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1859C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F606B"/>
                </a:solidFill>
                <a:latin typeface="Arial" charset="0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000000"/>
              </a:buClr>
            </a:pPr>
            <a:r>
              <a:rPr lang="pt-BR" sz="3200" dirty="0">
                <a:latin typeface="+mn-lt"/>
                <a:ea typeface="+mn-ea"/>
                <a:cs typeface="Arial" pitchFamily="34" charset="0"/>
              </a:rPr>
              <a:t>COMPUTADOR = HARDWARE + SOFTWARE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C975FEB-8D4F-4D58-AB06-4D669ECF31B4}"/>
              </a:ext>
            </a:extLst>
          </p:cNvPr>
          <p:cNvSpPr txBox="1">
            <a:spLocks/>
          </p:cNvSpPr>
          <p:nvPr/>
        </p:nvSpPr>
        <p:spPr bwMode="auto">
          <a:xfrm>
            <a:off x="0" y="1664899"/>
            <a:ext cx="12192000" cy="494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 anchor="ctr"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eaLnBrk="1" hangingPunct="1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O </a:t>
            </a:r>
            <a:r>
              <a:rPr lang="pt-BR" b="1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hardware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 é a parte </a:t>
            </a:r>
            <a:r>
              <a:rPr lang="pt-BR" b="1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física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 do computador, ou seja, tudo aquilo que tocamos. É formado pelas placas, pelos componentes eletrônicos</a:t>
            </a:r>
          </a:p>
          <a:p>
            <a:pPr eaLnBrk="1" hangingPunct="1">
              <a:spcBef>
                <a:spcPts val="0"/>
              </a:spcBef>
              <a:buClr>
                <a:srgbClr val="000000"/>
              </a:buClr>
            </a:pPr>
            <a:r>
              <a:rPr lang="pt-BR" sz="1200" kern="0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457200" indent="-457200" eaLnBrk="1" hangingPunct="1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Já é </a:t>
            </a:r>
            <a:r>
              <a:rPr lang="pt-BR" b="1" kern="0" dirty="0">
                <a:solidFill>
                  <a:srgbClr val="C00000"/>
                </a:solidFill>
                <a:latin typeface="+mn-lt"/>
              </a:rPr>
              <a:t>software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 é a parte </a:t>
            </a:r>
            <a:r>
              <a:rPr lang="pt-BR" b="1" kern="0" dirty="0">
                <a:solidFill>
                  <a:srgbClr val="C00000"/>
                </a:solidFill>
                <a:latin typeface="+mn-lt"/>
              </a:rPr>
              <a:t>lógica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, ou seja, o que instalamos, programamos</a:t>
            </a:r>
          </a:p>
          <a:p>
            <a:pPr marL="457200" indent="-457200" eaLnBrk="1" hangingPunct="1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1200" kern="0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Quando o computador não funciona, o hardware é o que você chuta e o software é o que você xinga </a:t>
            </a:r>
            <a:r>
              <a:rPr lang="pt-BR" kern="0" dirty="0">
                <a:solidFill>
                  <a:srgbClr val="000000"/>
                </a:solidFill>
                <a:latin typeface="+mn-lt"/>
                <a:sym typeface="Wingdings" pitchFamily="2" charset="2"/>
              </a:rPr>
              <a:t>  </a:t>
            </a:r>
            <a:endParaRPr lang="pt-BR" kern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61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B6CB8B-DB54-4005-B8AF-DE00B34C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D80687-A642-4CDB-8F3B-EDFB06437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9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E53A03-EB4D-4DE9-8E10-699FAE9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EBEB62-FFFF-496A-9799-55BB73DF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151C12F-F7B2-493B-B1D7-6253243F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3FFD55-CA78-4F44-84E3-EDCFB774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858375" cy="1325563"/>
          </a:xfrm>
        </p:spPr>
        <p:txBody>
          <a:bodyPr>
            <a:normAutofit/>
          </a:bodyPr>
          <a:lstStyle/>
          <a:p>
            <a:pPr lvl="0" fontAlgn="base">
              <a:lnSpc>
                <a:spcPct val="100000"/>
              </a:lnSpc>
              <a:spcAft>
                <a:spcPct val="0"/>
              </a:spcAft>
            </a:pPr>
            <a:r>
              <a:rPr lang="pt-BR" b="1" dirty="0">
                <a:latin typeface="Georgia" pitchFamily="18" charset="0"/>
                <a:ea typeface="Times New Roman" pitchFamily="18" charset="0"/>
                <a:cs typeface="Times New Roman" pitchFamily="18" charset="0"/>
              </a:rPr>
              <a:t>Tabela ASCII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O termo ASCII quer dizer</a:t>
            </a:r>
            <a:r>
              <a:rPr lang="pt-BR" sz="4000" dirty="0">
                <a:ea typeface="Times New Roman" pitchFamily="18" charset="0"/>
                <a:cs typeface="Times New Roman" pitchFamily="18" charset="0"/>
              </a:rPr>
              <a:t> 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(American Standard </a:t>
            </a:r>
            <a:r>
              <a:rPr lang="pt-BR" sz="4000" dirty="0" err="1">
                <a:latin typeface="Helvetica"/>
                <a:ea typeface="Times New Roman" pitchFamily="18" charset="0"/>
                <a:cs typeface="Times New Roman" pitchFamily="18" charset="0"/>
              </a:rPr>
              <a:t>Code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 for </a:t>
            </a:r>
            <a:r>
              <a:rPr lang="pt-BR" sz="4000" dirty="0" err="1">
                <a:latin typeface="Helvetica"/>
                <a:ea typeface="Times New Roman" pitchFamily="18" charset="0"/>
                <a:cs typeface="Times New Roman" pitchFamily="18" charset="0"/>
              </a:rPr>
              <a:t>Information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sz="4000" dirty="0" err="1">
                <a:latin typeface="Helvetica"/>
                <a:ea typeface="Times New Roman" pitchFamily="18" charset="0"/>
                <a:cs typeface="Times New Roman" pitchFamily="18" charset="0"/>
              </a:rPr>
              <a:t>Interchange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) e muita gente confunde o II com o n</a:t>
            </a:r>
            <a:r>
              <a:rPr lang="pt-BR" sz="4000" dirty="0">
                <a:ea typeface="Times New Roman" pitchFamily="18" charset="0"/>
                <a:cs typeface="Times New Roman" pitchFamily="18" charset="0"/>
              </a:rPr>
              <a:t>ú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mero 2, mas na verdade são dois "I".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Aqui iremos mostrar</a:t>
            </a:r>
            <a:r>
              <a:rPr lang="pt-BR" sz="4000" dirty="0">
                <a:ea typeface="Times New Roman" pitchFamily="18" charset="0"/>
                <a:cs typeface="Times New Roman" pitchFamily="18" charset="0"/>
              </a:rPr>
              <a:t> 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a jun</a:t>
            </a:r>
            <a:r>
              <a:rPr lang="pt-BR" sz="4000" dirty="0">
                <a:ea typeface="Times New Roman" pitchFamily="18" charset="0"/>
                <a:cs typeface="Times New Roman" pitchFamily="18" charset="0"/>
              </a:rPr>
              <a:t>ç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ão da tabela ASCII Normal (32 a 127), tabela dos Caracteres de Controle (0 a 31) e</a:t>
            </a:r>
            <a:r>
              <a:rPr lang="pt-BR" sz="4000" dirty="0">
                <a:ea typeface="Times New Roman" pitchFamily="18" charset="0"/>
                <a:cs typeface="Times New Roman" pitchFamily="18" charset="0"/>
              </a:rPr>
              <a:t> </a:t>
            </a:r>
            <a:r>
              <a:rPr lang="pt-BR" sz="4000" dirty="0">
                <a:latin typeface="Helvetica"/>
                <a:ea typeface="Times New Roman" pitchFamily="18" charset="0"/>
                <a:cs typeface="Times New Roman" pitchFamily="18" charset="0"/>
              </a:rPr>
              <a:t>a tabela ASCII Estendida (128 a 255).</a:t>
            </a:r>
            <a:endParaRPr lang="pt-BR" sz="5400" dirty="0">
              <a:latin typeface="Helvetica"/>
              <a:cs typeface="Times New Roman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5400" dirty="0">
              <a:latin typeface="Helvetica"/>
              <a:cs typeface="Times New Roman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4000" dirty="0">
              <a:solidFill>
                <a:srgbClr val="787878"/>
              </a:solidFill>
              <a:latin typeface="Helvetica"/>
              <a:cs typeface="Times New Roman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4000" dirty="0">
              <a:latin typeface="Helvetic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054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52AAC69-1FCB-4489-80CC-2838BF49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F918D9-A190-433C-999D-441F3E86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DC79C1-2B70-4556-A22F-23B1B2B9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26" y="0"/>
            <a:ext cx="7019925" cy="6286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0CE081-38DA-4422-B486-7453C576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1"/>
            <a:ext cx="12191999" cy="59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55F30AE-698D-493F-9A83-05E8DC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D31C71-8C2E-4E42-ADAD-4C2AE88A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1DC674-6337-43E4-8C01-D2DF3EBF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00303000000000000" pitchFamily="50" charset="0"/>
              </a:rPr>
              <a:t>Multiplos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00303000000000000" pitchFamily="50" charset="0"/>
              </a:rPr>
              <a:t> do Byte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/>
          </p:nvPr>
        </p:nvGraphicFramePr>
        <p:xfrm>
          <a:off x="1123952" y="1690692"/>
          <a:ext cx="9647372" cy="4338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8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1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81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8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81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3001">
                <a:tc gridSpan="7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Múltiplos do 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88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2"/>
                        </a:rPr>
                        <a:t>Prefixo binário</a:t>
                      </a:r>
                      <a:r>
                        <a:rPr lang="pt-BR" sz="1100">
                          <a:effectLst/>
                        </a:rPr>
                        <a:t> (</a:t>
                      </a:r>
                      <a:r>
                        <a:rPr lang="pt-BR" sz="1100" u="sng">
                          <a:effectLst/>
                          <a:hlinkClick r:id="rId3"/>
                        </a:rPr>
                        <a:t>IEC</a:t>
                      </a:r>
                      <a:r>
                        <a:rPr lang="pt-BR" sz="1100">
                          <a:effectLst/>
                        </a:rPr>
                        <a:t>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4"/>
                        </a:rPr>
                        <a:t>Prefixo do SI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Símbolo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Múltiplo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Nome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Símbolo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Múltiplo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5"/>
                        </a:rPr>
                        <a:t>kibibyte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KiB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6"/>
                        </a:rPr>
                        <a:t>kilobyte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kB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7"/>
                        </a:rPr>
                        <a:t>mebibyte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20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8"/>
                        </a:rPr>
                        <a:t>megabyte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MB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9"/>
                        </a:rPr>
                        <a:t>gibibyte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GiB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30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0"/>
                        </a:rPr>
                        <a:t>gigabyte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GB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1"/>
                        </a:rPr>
                        <a:t>tebibyte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40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2"/>
                        </a:rPr>
                        <a:t>terabyte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12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3"/>
                        </a:rPr>
                        <a:t>pebibyte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50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4"/>
                        </a:rPr>
                        <a:t>petabyte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15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5"/>
                        </a:rPr>
                        <a:t>exbibyte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EiB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60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6"/>
                        </a:rPr>
                        <a:t>exabyte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EB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18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7"/>
                        </a:rPr>
                        <a:t>zebibyte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ZiB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70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8"/>
                        </a:rPr>
                        <a:t>zettabyte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ZB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</a:t>
                      </a:r>
                      <a:r>
                        <a:rPr lang="pt-BR" sz="1100" baseline="30000">
                          <a:effectLst/>
                        </a:rPr>
                        <a:t>21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662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19"/>
                        </a:rPr>
                        <a:t>yobibyte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YiB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</a:t>
                      </a:r>
                      <a:r>
                        <a:rPr lang="pt-BR" sz="1100" baseline="30000">
                          <a:effectLst/>
                        </a:rPr>
                        <a:t>80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pt-BR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u="sng">
                          <a:effectLst/>
                          <a:hlinkClick r:id="rId20"/>
                        </a:rPr>
                        <a:t>yottabyte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YB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10</a:t>
                      </a:r>
                      <a:r>
                        <a:rPr lang="pt-BR" sz="1100" baseline="30000" dirty="0">
                          <a:effectLst/>
                        </a:rPr>
                        <a:t>24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03479F-30FF-43E0-800C-F0585FA4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5125"/>
            <a:ext cx="9858375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00303000000000000" pitchFamily="50" charset="0"/>
              </a:rPr>
              <a:t>Calculando números </a:t>
            </a:r>
            <a:r>
              <a:rPr lang="pt-BR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00303000000000000" pitchFamily="50" charset="0"/>
              </a:rPr>
              <a:t>Binarios</a:t>
            </a:r>
            <a:endParaRPr lang="pt-B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00303000000000000" pitchFamily="50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5259BA7-6B33-4B4C-9DF8-37B40CA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351338"/>
          </a:xfrm>
        </p:spPr>
        <p:txBody>
          <a:bodyPr anchor="ctr">
            <a:normAutofit fontScale="40000" lnSpcReduction="20000"/>
          </a:bodyPr>
          <a:lstStyle/>
          <a:p>
            <a:r>
              <a:rPr lang="pt-PT" sz="3400" dirty="0"/>
              <a:t>Como os computadores trabalham baseando-se em potência de 2, a escala de medidas começou a ser feita em relação a ela, então como 2^10 é 1024, 1024 se tornou o padrão da escalaUm bit é a menor unidade de informação de um computador, que pode ser armazenado como 0 ou 1 </a:t>
            </a:r>
            <a:endParaRPr lang="pt-BR" sz="3400" dirty="0"/>
          </a:p>
          <a:p>
            <a:pPr marL="30480">
              <a:spcBef>
                <a:spcPts val="840"/>
              </a:spcBef>
              <a:spcAft>
                <a:spcPts val="240"/>
              </a:spcAft>
            </a:pPr>
            <a:r>
              <a:rPr lang="pt-BR" sz="3400" b="1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</a:rPr>
              <a:t>Converter o número decimal 10 para binário:</a:t>
            </a:r>
            <a:endParaRPr lang="pt-BR" sz="3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dirty="0"/>
              <a:t> </a:t>
            </a:r>
            <a:endParaRPr lang="pt-BR" dirty="0"/>
          </a:p>
          <a:p>
            <a:pPr marL="30480">
              <a:spcBef>
                <a:spcPts val="840"/>
              </a:spcBef>
              <a:spcAft>
                <a:spcPts val="240"/>
              </a:spcAft>
            </a:pPr>
            <a:r>
              <a:rPr lang="pt-BR" sz="3600" b="1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</a:rPr>
              <a:t>Converter o número binário 1010 para decimal:</a:t>
            </a:r>
            <a:endParaRPr lang="pt-BR" sz="3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">
              <a:spcBef>
                <a:spcPts val="840"/>
              </a:spcBef>
              <a:spcAft>
                <a:spcPts val="240"/>
              </a:spcAft>
            </a:pPr>
            <a:r>
              <a:rPr lang="pt-BR" sz="3600" b="1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</a:rPr>
              <a:t>Solução Passo-a-Passo</a:t>
            </a:r>
            <a:endParaRPr lang="pt-BR" sz="3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Lucida Sans Unicode" panose="020B0602030504020204" pitchFamily="34" charset="0"/>
              </a:rPr>
              <a:t>Passo 1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Escreva o número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binárior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1010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Lucida Sans Unicode" panose="020B0602030504020204" pitchFamily="34" charset="0"/>
              </a:rPr>
              <a:t>Passo 2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Multiplique cada dígito ao número binário pela potência correspondente de dois: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1x2</a:t>
            </a:r>
            <a:r>
              <a:rPr lang="pt-BR" sz="3200" baseline="30000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+ 0x2</a:t>
            </a:r>
            <a:r>
              <a:rPr lang="pt-BR" sz="3200" baseline="30000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+ 1x2</a:t>
            </a:r>
            <a:r>
              <a:rPr lang="pt-BR" sz="3200" baseline="30000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+ 0x2</a:t>
            </a:r>
            <a:r>
              <a:rPr lang="pt-BR" sz="3200" baseline="30000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Lucida Sans Unicode" panose="020B0602030504020204" pitchFamily="34" charset="0"/>
              </a:rPr>
              <a:t>Passo 3: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Resolva as potências: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1x8 + 0x4 + 1x2 + 0x1 = 8 + 0 + 2 + 0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Lucida Sans Unicode" panose="020B0602030504020204" pitchFamily="34" charset="0"/>
              </a:rPr>
              <a:t>Passo 4: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Some os números escritos acima: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+ 0 + 2 + 0 = 10. Este é o equivalente decimal ao número binário 1010.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 descr="C:\Users\professor\Pictures\binario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411" y="2555528"/>
            <a:ext cx="2868719" cy="1746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11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369687" y="274491"/>
            <a:ext cx="11505984" cy="1143715"/>
          </a:xfrm>
        </p:spPr>
        <p:txBody>
          <a:bodyPr/>
          <a:lstStyle/>
          <a:p>
            <a:r>
              <a:rPr lang="pt-BR" dirty="0"/>
              <a:t>Diferença entre eletrônica digital e analógica</a:t>
            </a:r>
          </a:p>
        </p:txBody>
      </p:sp>
      <p:sp>
        <p:nvSpPr>
          <p:cNvPr id="2" name="Retângulo 1"/>
          <p:cNvSpPr/>
          <p:nvPr/>
        </p:nvSpPr>
        <p:spPr>
          <a:xfrm>
            <a:off x="2383927" y="2905010"/>
            <a:ext cx="6941713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solidFill>
                  <a:srgbClr val="556367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eletrônica digital utiliza sinais que só podem assumir valores discretos ou inteiros. A eletrônica analógica utiliza sinais que podem  ter qualquer valor entre dois limites.</a:t>
            </a:r>
            <a:endParaRPr lang="pt-BR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05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369687" y="274491"/>
            <a:ext cx="11505984" cy="1143715"/>
          </a:xfrm>
        </p:spPr>
        <p:txBody>
          <a:bodyPr/>
          <a:lstStyle/>
          <a:p>
            <a:r>
              <a:rPr lang="pt-BR" dirty="0"/>
              <a:t>Diferença entre eletrônica digital e analógica</a:t>
            </a:r>
          </a:p>
        </p:txBody>
      </p:sp>
      <p:pic>
        <p:nvPicPr>
          <p:cNvPr id="4" name="Imagem 3" descr="blocos de eletrônica digital e analógic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323" y="1711758"/>
            <a:ext cx="9403198" cy="3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2099256" y="5810021"/>
            <a:ext cx="6941713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solidFill>
                  <a:srgbClr val="556367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eletrônica digital utiliza sinais que só podem assumir valores discretos ou inteiros. A eletrônica analógica utiliza sinais que podem  ter qualquer valor entre dois limites.</a:t>
            </a:r>
            <a:endParaRPr lang="pt-BR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2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tângulo 20"/>
          <p:cNvSpPr>
            <a:spLocks noChangeArrowheads="1"/>
          </p:cNvSpPr>
          <p:nvPr/>
        </p:nvSpPr>
        <p:spPr bwMode="auto">
          <a:xfrm>
            <a:off x="334433" y="1505913"/>
            <a:ext cx="11618384" cy="271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53" tIns="50777" rIns="101553" bIns="50777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000000"/>
              </a:buClr>
            </a:pPr>
            <a:r>
              <a:rPr lang="pt-BR" sz="2800" b="1" kern="0" dirty="0">
                <a:solidFill>
                  <a:srgbClr val="000000"/>
                </a:solidFill>
                <a:latin typeface="+mn-lt"/>
                <a:cs typeface="Arial" pitchFamily="34" charset="0"/>
              </a:rPr>
              <a:t>O QUE SÃO PORTAS LÓGICAS?</a:t>
            </a:r>
          </a:p>
          <a:p>
            <a:pPr marL="4763">
              <a:buNone/>
            </a:pPr>
            <a:endParaRPr lang="pt-BR" sz="1000" dirty="0"/>
          </a:p>
          <a:p>
            <a:pPr marL="4763">
              <a:buNone/>
            </a:pPr>
            <a:endParaRPr lang="pt-BR" sz="1000" dirty="0"/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+mn-lt"/>
              </a:rPr>
              <a:t>Os circuitos digitais são formados por elementos capazes de manipular apenas grandezas binárias, chamados de </a:t>
            </a:r>
            <a:r>
              <a:rPr lang="pt-BR" sz="2800" kern="0" dirty="0">
                <a:solidFill>
                  <a:srgbClr val="C00000"/>
                </a:solidFill>
                <a:latin typeface="+mn-lt"/>
              </a:rPr>
              <a:t>portas lógicas</a:t>
            </a: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pt-BR" sz="1000" kern="0" dirty="0">
              <a:solidFill>
                <a:srgbClr val="000000"/>
              </a:solidFill>
              <a:latin typeface="+mn-lt"/>
            </a:endParaRPr>
          </a:p>
          <a:p>
            <a:pPr marL="461963" indent="-457200">
              <a:spcBef>
                <a:spcPts val="0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+mn-lt"/>
              </a:rPr>
              <a:t>Esses elementos de </a:t>
            </a:r>
            <a:r>
              <a:rPr lang="pt-BR" sz="2800" kern="0" dirty="0">
                <a:solidFill>
                  <a:srgbClr val="C00000"/>
                </a:solidFill>
                <a:latin typeface="+mn-lt"/>
              </a:rPr>
              <a:t>hardware</a:t>
            </a:r>
            <a:r>
              <a:rPr lang="pt-BR" sz="2800" kern="0" dirty="0">
                <a:solidFill>
                  <a:srgbClr val="000000"/>
                </a:solidFill>
                <a:latin typeface="+mn-lt"/>
              </a:rPr>
              <a:t> recebem (um ou mais) sinais de entrada e produzem um sinal de saída</a:t>
            </a:r>
            <a:endParaRPr lang="pt-BR" sz="24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369687" y="274491"/>
            <a:ext cx="11505984" cy="1143715"/>
          </a:xfrm>
        </p:spPr>
        <p:txBody>
          <a:bodyPr/>
          <a:lstStyle/>
          <a:p>
            <a:r>
              <a:rPr lang="pt-BR" dirty="0"/>
              <a:t>CONCEITOS DE LÓGICA DIGITAL</a:t>
            </a:r>
          </a:p>
        </p:txBody>
      </p:sp>
    </p:spTree>
    <p:extLst>
      <p:ext uri="{BB962C8B-B14F-4D97-AF65-F5344CB8AC3E}">
        <p14:creationId xmlns:p14="http://schemas.microsoft.com/office/powerpoint/2010/main" val="32970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</TotalTime>
  <Words>1591</Words>
  <Application>Microsoft Office PowerPoint</Application>
  <PresentationFormat>Widescreen</PresentationFormat>
  <Paragraphs>275</Paragraphs>
  <Slides>46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60" baseType="lpstr">
      <vt:lpstr>Arial</vt:lpstr>
      <vt:lpstr>Calibri</vt:lpstr>
      <vt:lpstr>Calibri Light</vt:lpstr>
      <vt:lpstr>Exo</vt:lpstr>
      <vt:lpstr>Georgia</vt:lpstr>
      <vt:lpstr>Helvetica</vt:lpstr>
      <vt:lpstr>inherit</vt:lpstr>
      <vt:lpstr>Lucida Sans Unicode</vt:lpstr>
      <vt:lpstr>Segoe UI</vt:lpstr>
      <vt:lpstr>Times New Roman</vt:lpstr>
      <vt:lpstr>Verdana</vt:lpstr>
      <vt:lpstr>Wingdings</vt:lpstr>
      <vt:lpstr>Office Theme</vt:lpstr>
      <vt:lpstr>Objeto de Shell de Gerenciador</vt:lpstr>
      <vt:lpstr>Apresentação do PowerPoint</vt:lpstr>
      <vt:lpstr>BITS E BYTES — QUE MUNDO É ESSE?</vt:lpstr>
      <vt:lpstr>Detalhando Bit e Byte</vt:lpstr>
      <vt:lpstr>Tabela ASCII</vt:lpstr>
      <vt:lpstr>Multiplos do Byte</vt:lpstr>
      <vt:lpstr>Calculando números Binarios</vt:lpstr>
      <vt:lpstr>Diferença entre eletrônica digital e analógica</vt:lpstr>
      <vt:lpstr>Diferença entre eletrônica digital e analógica</vt:lpstr>
      <vt:lpstr>CONCEITOS DE LÓGICA DIGITAL</vt:lpstr>
      <vt:lpstr>A divisão da eletrônica digital</vt:lpstr>
      <vt:lpstr>A divisão da eletrônica digital</vt:lpstr>
      <vt:lpstr>CONCEITOS DE LÓGICA DIGITAL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VERDADEIRO OU FALSO?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55</cp:revision>
  <dcterms:created xsi:type="dcterms:W3CDTF">2021-01-29T11:30:57Z</dcterms:created>
  <dcterms:modified xsi:type="dcterms:W3CDTF">2022-05-23T17:22:58Z</dcterms:modified>
</cp:coreProperties>
</file>